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56" r:id="rId3"/>
    <p:sldId id="257" r:id="rId4"/>
    <p:sldId id="260" r:id="rId5"/>
    <p:sldId id="258" r:id="rId6"/>
    <p:sldId id="262" r:id="rId7"/>
    <p:sldId id="264" r:id="rId8"/>
    <p:sldId id="263" r:id="rId9"/>
    <p:sldId id="261" r:id="rId10"/>
  </p:sldIdLst>
  <p:sldSz cx="12192000" cy="6858000"/>
  <p:notesSz cx="6858000" cy="9144000"/>
  <p:defaultTextStyle>
    <a:defPPr>
      <a:defRPr lang="es-A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rge Medina" initials="JM" lastIdx="2" clrIdx="0">
    <p:extLst>
      <p:ext uri="{19B8F6BF-5375-455C-9EA6-DF929625EA0E}">
        <p15:presenceInfo xmlns:p15="http://schemas.microsoft.com/office/powerpoint/2012/main" userId="d60ce7b8f67884c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6FA426-5897-4FF9-8E08-1F5316FA0C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18121A0-ADC5-4BB2-B983-72026748B5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EFB94D8-147C-44CE-A198-74F340A1FF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967A8D-5EA2-4AF3-B947-784E002F6F65}" type="datetimeFigureOut">
              <a:rPr lang="es-AR" smtClean="0"/>
              <a:t>27/2/2021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3EAFA36-DCC0-4A33-A1F8-468CA506E4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D7F15DB-8656-4F75-AF4E-309B59965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84558-D439-4F3C-BB39-CEA74D666271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2783080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66D95F8-B9DD-43EC-952D-08EDE2DAB0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201D46F5-8227-4FF0-ACA4-BAEB400FE5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CB5516C-8EAD-45F3-A692-37C07F41B0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967A8D-5EA2-4AF3-B947-784E002F6F65}" type="datetimeFigureOut">
              <a:rPr lang="es-AR" smtClean="0"/>
              <a:t>27/2/2021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122F8E6-3969-4BF6-B0AE-377955DE94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98BC673-D340-4632-940C-85D5F22F6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84558-D439-4F3C-BB39-CEA74D666271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0459038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048C137A-6314-40B9-99CB-C0EB235A52F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53C08A64-A304-4335-8190-8EA80AC5C3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2E7D6B8-DCF3-4AE0-B40C-B304856605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967A8D-5EA2-4AF3-B947-784E002F6F65}" type="datetimeFigureOut">
              <a:rPr lang="es-AR" smtClean="0"/>
              <a:t>27/2/2021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7DF2551-24AF-4EA2-9F43-EE4121145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43D3887-8A0F-41AE-B49D-BE57B76E25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84558-D439-4F3C-BB39-CEA74D666271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0820884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1788751-91DB-402D-A7B1-BE13C0536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08FC20D-C2D9-411F-AEB7-38BE367D18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AB2A388-FEBB-4176-AD8C-D134D114B6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967A8D-5EA2-4AF3-B947-784E002F6F65}" type="datetimeFigureOut">
              <a:rPr lang="es-AR" smtClean="0"/>
              <a:t>27/2/2021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065C630-C428-4990-957B-EB276AA46D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A8C17DF-ED2E-4D6E-A472-7FAD6C45A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84558-D439-4F3C-BB39-CEA74D666271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828019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9F6D42-CB5C-4E0C-852B-35D641C54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928D54A-3CBE-4956-A275-BE284AD115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72C300F-D29C-4E27-84B2-22E652AD65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967A8D-5EA2-4AF3-B947-784E002F6F65}" type="datetimeFigureOut">
              <a:rPr lang="es-AR" smtClean="0"/>
              <a:t>27/2/2021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5139603-24C8-42BE-A9FE-F9D2C99F2F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715106C-7BE0-4E03-A007-BB7D956F38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84558-D439-4F3C-BB39-CEA74D666271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7694044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C6991CC-357A-4BB7-8A98-A818C15033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798B32E-77BA-4181-B9F8-D74B79A76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E2A400A1-212C-4E3A-932B-766B21A5C8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D0743DE-CF8C-4A04-8B1D-9BD3CD1925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967A8D-5EA2-4AF3-B947-784E002F6F65}" type="datetimeFigureOut">
              <a:rPr lang="es-AR" smtClean="0"/>
              <a:t>27/2/2021</a:t>
            </a:fld>
            <a:endParaRPr lang="es-AR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E99286C-3DEA-4FC7-A732-B1CBAFBF86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53E3549-E3D2-4D39-82CA-22E323A36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84558-D439-4F3C-BB39-CEA74D666271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1592135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B6DE5D4-1227-405A-AEF9-01FF9F9CDB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FFFD609-53DC-44EB-8324-2227C39D86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8E58B3DB-E4DF-4C39-97CB-89AC6A1300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E387F63E-FA73-44B4-82D6-D3BD965A0D0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C0D077C1-5C42-4A12-B15F-B59CF6F678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98404C3E-B216-4315-A315-7DA621BBA4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967A8D-5EA2-4AF3-B947-784E002F6F65}" type="datetimeFigureOut">
              <a:rPr lang="es-AR" smtClean="0"/>
              <a:t>27/2/2021</a:t>
            </a:fld>
            <a:endParaRPr lang="es-AR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73633EDE-A820-41C5-B879-0DCE889325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4F269789-AA47-4801-9E3B-88A873D3C6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84558-D439-4F3C-BB39-CEA74D666271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0625509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EF024D-DBB7-4715-8A8E-34222A3C0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29829BE-1FB5-4081-A45A-B3535ED313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967A8D-5EA2-4AF3-B947-784E002F6F65}" type="datetimeFigureOut">
              <a:rPr lang="es-AR" smtClean="0"/>
              <a:t>27/2/2021</a:t>
            </a:fld>
            <a:endParaRPr lang="es-AR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F7018BCB-3F92-4D28-A1F7-76598CAA0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49BF8D0-9978-4ACE-AA93-CB32CC888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84558-D439-4F3C-BB39-CEA74D666271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4781527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43B77FDE-FB05-4110-B5A5-9CC988B82F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967A8D-5EA2-4AF3-B947-784E002F6F65}" type="datetimeFigureOut">
              <a:rPr lang="es-AR" smtClean="0"/>
              <a:t>27/2/2021</a:t>
            </a:fld>
            <a:endParaRPr lang="es-AR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666D0CAF-61C2-44B8-9632-EB41492134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7734901-867F-4EF2-95A1-ABCF972DF1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84558-D439-4F3C-BB39-CEA74D666271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9244197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176A36-115F-4100-908D-A168038172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FD7B505-193D-436B-BF67-3BC57FEC96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BE12F31-720D-453E-8527-D5C7034020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870FF29-BBBC-4D30-8B6D-161E743BB4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967A8D-5EA2-4AF3-B947-784E002F6F65}" type="datetimeFigureOut">
              <a:rPr lang="es-AR" smtClean="0"/>
              <a:t>27/2/2021</a:t>
            </a:fld>
            <a:endParaRPr lang="es-AR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F729976-6EED-41FB-BA8C-6D24DE4A7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301B928-93FF-42F9-ACCB-DA2BA2636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84558-D439-4F3C-BB39-CEA74D666271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5807280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5EDE950-71CF-449A-8E3E-9DE3A8DDF7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5D4BB832-728E-4FAC-8F5F-98063E65384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AR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4DB1A61-43C0-441A-8FD6-FB8E225CAF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85F7271-8989-4B29-B9F8-C1A6D694A2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967A8D-5EA2-4AF3-B947-784E002F6F65}" type="datetimeFigureOut">
              <a:rPr lang="es-AR" smtClean="0"/>
              <a:t>27/2/2021</a:t>
            </a:fld>
            <a:endParaRPr lang="es-AR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A672DB2-5201-4981-93D0-A6945CFB69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0D0F129-4DF5-4CCC-83E3-C77C2F0AC8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84558-D439-4F3C-BB39-CEA74D666271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8482005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F6511DB7-7B18-4F76-97C2-1F5FA8377C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EF947EA-9BCA-4964-AEFB-29B3C6130C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BDC570E-178A-4D9F-8622-2419AE5DF5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967A8D-5EA2-4AF3-B947-784E002F6F65}" type="datetimeFigureOut">
              <a:rPr lang="es-AR" smtClean="0"/>
              <a:t>27/2/2021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CEF6B26-35BB-4695-AC5C-F2ECD9F15E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445E46C-147B-4547-A150-74E626BD3E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384558-D439-4F3C-BB39-CEA74D666271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187472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5" Type="http://schemas.openxmlformats.org/officeDocument/2006/relationships/image" Target="../media/image4.gif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tmp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mp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magen que contiene hombre, abrir, coche, tabla&#10;&#10;Descripción generada automáticamente">
            <a:extLst>
              <a:ext uri="{FF2B5EF4-FFF2-40B4-BE49-F238E27FC236}">
                <a16:creationId xmlns:a16="http://schemas.microsoft.com/office/drawing/2014/main" id="{5A0CF145-8EE4-47DA-8E05-62684F69A0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effectLst>
            <a:glow rad="127000">
              <a:schemeClr val="accent1">
                <a:alpha val="96000"/>
              </a:schemeClr>
            </a:glow>
            <a:softEdge rad="0"/>
          </a:effectLst>
        </p:spPr>
      </p:pic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C50009F9-8B09-437B-927B-64AC6776E512}"/>
              </a:ext>
            </a:extLst>
          </p:cNvPr>
          <p:cNvSpPr/>
          <p:nvPr/>
        </p:nvSpPr>
        <p:spPr>
          <a:xfrm>
            <a:off x="2155972" y="167781"/>
            <a:ext cx="7466200" cy="626546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67000"/>
                  <a:alpha val="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effectLst>
            <a:glow rad="127000">
              <a:schemeClr val="accent1">
                <a:alpha val="1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INSTITUTO SUPERIOR POLITÉCNICO  CÓRDOBA</a:t>
            </a:r>
          </a:p>
          <a:p>
            <a:pPr algn="ctr"/>
            <a:r>
              <a:rPr lang="es-AR" dirty="0"/>
              <a:t>TECNICATURA SUPERIOR EN CIENCIA DE DATOS E INTELIGENCIA ARTIFICIAL</a:t>
            </a:r>
            <a:endParaRPr lang="es-ES" dirty="0"/>
          </a:p>
        </p:txBody>
      </p:sp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16FE7859-17F7-4C54-9A93-7C9843444A64}"/>
              </a:ext>
            </a:extLst>
          </p:cNvPr>
          <p:cNvSpPr/>
          <p:nvPr/>
        </p:nvSpPr>
        <p:spPr>
          <a:xfrm>
            <a:off x="3842497" y="962108"/>
            <a:ext cx="4008412" cy="626546"/>
          </a:xfrm>
          <a:prstGeom prst="roundRect">
            <a:avLst/>
          </a:prstGeom>
          <a:gradFill>
            <a:gsLst>
              <a:gs pos="0">
                <a:schemeClr val="accent3">
                  <a:lumMod val="67000"/>
                  <a:alpha val="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</a:gradFill>
          <a:effectLst>
            <a:glow rad="127000">
              <a:schemeClr val="accent1">
                <a:alpha val="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SISTEMAS DE COMUNICACIÓN </a:t>
            </a:r>
            <a:endParaRPr lang="es-AR" dirty="0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C173373F-E32F-4FC7-B533-A365641575DE}"/>
              </a:ext>
            </a:extLst>
          </p:cNvPr>
          <p:cNvSpPr/>
          <p:nvPr/>
        </p:nvSpPr>
        <p:spPr>
          <a:xfrm>
            <a:off x="360218" y="2223654"/>
            <a:ext cx="2327564" cy="461818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INTEGRANTES </a:t>
            </a:r>
            <a:endParaRPr lang="es-AR" dirty="0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474E5659-905A-4044-8F5C-148EFAC48B58}"/>
              </a:ext>
            </a:extLst>
          </p:cNvPr>
          <p:cNvSpPr/>
          <p:nvPr/>
        </p:nvSpPr>
        <p:spPr>
          <a:xfrm>
            <a:off x="251669" y="2685472"/>
            <a:ext cx="3691157" cy="779111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AR" dirty="0"/>
              <a:t>JORGE SEBASTIÁN MEDINA</a:t>
            </a: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79446569-0A57-487A-BD22-7A96C001B4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0928" y="2710673"/>
            <a:ext cx="941898" cy="728707"/>
          </a:xfrm>
          <a:prstGeom prst="rect">
            <a:avLst/>
          </a:prstGeom>
          <a:solidFill>
            <a:schemeClr val="accent1">
              <a:alpha val="60000"/>
            </a:schemeClr>
          </a:solidFill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F6C64E79-51EB-46F7-AB08-9B7A387484A2}"/>
              </a:ext>
            </a:extLst>
          </p:cNvPr>
          <p:cNvSpPr/>
          <p:nvPr/>
        </p:nvSpPr>
        <p:spPr>
          <a:xfrm>
            <a:off x="269845" y="3536845"/>
            <a:ext cx="3672981" cy="779111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AR" dirty="0"/>
              <a:t>RAMIRO NICOLAS GOMÉZ</a:t>
            </a:r>
          </a:p>
        </p:txBody>
      </p:sp>
      <p:pic>
        <p:nvPicPr>
          <p:cNvPr id="4" name="Imagen 3" descr="Una persona sonriendo&#10;&#10;Descripción generada automáticamente">
            <a:extLst>
              <a:ext uri="{FF2B5EF4-FFF2-40B4-BE49-F238E27FC236}">
                <a16:creationId xmlns:a16="http://schemas.microsoft.com/office/drawing/2014/main" id="{D721325F-BC97-497C-93B2-525731C263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0928" y="3555381"/>
            <a:ext cx="941898" cy="760576"/>
          </a:xfrm>
          <a:prstGeom prst="rect">
            <a:avLst/>
          </a:prstGeom>
        </p:spPr>
      </p:pic>
      <p:sp>
        <p:nvSpPr>
          <p:cNvPr id="13" name="Rectángulo 12">
            <a:extLst>
              <a:ext uri="{FF2B5EF4-FFF2-40B4-BE49-F238E27FC236}">
                <a16:creationId xmlns:a16="http://schemas.microsoft.com/office/drawing/2014/main" id="{032120FA-C4A8-481B-9574-0A88928A52A8}"/>
              </a:ext>
            </a:extLst>
          </p:cNvPr>
          <p:cNvSpPr/>
          <p:nvPr/>
        </p:nvSpPr>
        <p:spPr>
          <a:xfrm>
            <a:off x="251668" y="4418311"/>
            <a:ext cx="3672981" cy="779111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AR" dirty="0"/>
              <a:t>LUCIANA YELICICH</a:t>
            </a:r>
          </a:p>
        </p:txBody>
      </p:sp>
      <p:pic>
        <p:nvPicPr>
          <p:cNvPr id="6" name="Imagen 5" descr="Imagen en blanco y negro de la luna&#10;&#10;Descripción generada automáticamente con confianza baja">
            <a:extLst>
              <a:ext uri="{FF2B5EF4-FFF2-40B4-BE49-F238E27FC236}">
                <a16:creationId xmlns:a16="http://schemas.microsoft.com/office/drawing/2014/main" id="{FC04CE73-2B2B-4E02-A552-4D8E034199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469" y="481054"/>
            <a:ext cx="1593034" cy="131952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5" name="Rectángulo 14">
            <a:extLst>
              <a:ext uri="{FF2B5EF4-FFF2-40B4-BE49-F238E27FC236}">
                <a16:creationId xmlns:a16="http://schemas.microsoft.com/office/drawing/2014/main" id="{2DCC3DF5-1C84-4096-BD2C-CDC6B47653FF}"/>
              </a:ext>
            </a:extLst>
          </p:cNvPr>
          <p:cNvSpPr/>
          <p:nvPr/>
        </p:nvSpPr>
        <p:spPr>
          <a:xfrm>
            <a:off x="243977" y="5355728"/>
            <a:ext cx="3672981" cy="779111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AR" dirty="0"/>
              <a:t>CINTIA VERONICA SOSA</a:t>
            </a:r>
          </a:p>
        </p:txBody>
      </p:sp>
      <p:sp>
        <p:nvSpPr>
          <p:cNvPr id="7" name="Diagrama de flujo: proceso alternativo 6">
            <a:extLst>
              <a:ext uri="{FF2B5EF4-FFF2-40B4-BE49-F238E27FC236}">
                <a16:creationId xmlns:a16="http://schemas.microsoft.com/office/drawing/2014/main" id="{7462547F-9537-4863-AC11-1F4528ADE486}"/>
              </a:ext>
            </a:extLst>
          </p:cNvPr>
          <p:cNvSpPr/>
          <p:nvPr/>
        </p:nvSpPr>
        <p:spPr>
          <a:xfrm>
            <a:off x="5966691" y="2035254"/>
            <a:ext cx="2660073" cy="1039772"/>
          </a:xfrm>
          <a:prstGeom prst="flowChartAlternateProcess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TEMA :</a:t>
            </a:r>
          </a:p>
          <a:p>
            <a:pPr algn="ctr"/>
            <a:r>
              <a:rPr lang="es-ES" dirty="0"/>
              <a:t>SEÑALES INALÁMBRICAS</a:t>
            </a:r>
            <a:endParaRPr lang="es-AR" dirty="0"/>
          </a:p>
        </p:txBody>
      </p:sp>
      <p:pic>
        <p:nvPicPr>
          <p:cNvPr id="9" name="Imagen 8" descr="Cara de una mujer con un traje de color negro&#10;&#10;Descripción generada automáticamente con confianza media">
            <a:extLst>
              <a:ext uri="{FF2B5EF4-FFF2-40B4-BE49-F238E27FC236}">
                <a16:creationId xmlns:a16="http://schemas.microsoft.com/office/drawing/2014/main" id="{377CB166-DCCF-4E1F-9B96-C25DFFF8F63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1983" y="5355556"/>
            <a:ext cx="854976" cy="760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645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8" grpId="0" animBg="1"/>
      <p:bldP spid="13" grpId="0" animBg="1"/>
      <p:bldP spid="1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5">
            <a:extLst>
              <a:ext uri="{FF2B5EF4-FFF2-40B4-BE49-F238E27FC236}">
                <a16:creationId xmlns:a16="http://schemas.microsoft.com/office/drawing/2014/main" id="{7316481C-0A49-4796-812B-0D64F063B7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Diagrama&#10;&#10;Descripción generada automáticamente">
            <a:extLst>
              <a:ext uri="{FF2B5EF4-FFF2-40B4-BE49-F238E27FC236}">
                <a16:creationId xmlns:a16="http://schemas.microsoft.com/office/drawing/2014/main" id="{A303803E-DB14-4EC1-ABB1-74DAAE5B4E0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9687"/>
          <a:stretch/>
        </p:blipFill>
        <p:spPr>
          <a:xfrm>
            <a:off x="606971" y="-97649"/>
            <a:ext cx="11548754" cy="678484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993BCEA-7024-4FEB-BF93-ED4A1E4543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279" y="740075"/>
            <a:ext cx="3888999" cy="503896"/>
          </a:xfrm>
        </p:spPr>
        <p:txBody>
          <a:bodyPr>
            <a:normAutofit fontScale="90000"/>
          </a:bodyPr>
          <a:lstStyle/>
          <a:p>
            <a:pPr algn="l"/>
            <a:r>
              <a:rPr lang="es-ES" sz="3600" dirty="0">
                <a:latin typeface="+mn-lt"/>
              </a:rPr>
              <a:t>REDES INALÁMBRICAS</a:t>
            </a:r>
            <a:endParaRPr lang="es-AR" sz="3600" dirty="0">
              <a:latin typeface="+mn-lt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5271697-90F1-4A23-8EF2-0179F2EAFA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"/>
            <a:ext cx="606972" cy="323398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924561D-756D-410B-973A-E68C2552C2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88720" y="73152"/>
            <a:ext cx="1178966" cy="232963"/>
            <a:chOff x="7763256" y="73152"/>
            <a:chExt cx="1178966" cy="232963"/>
          </a:xfrm>
        </p:grpSpPr>
        <p:sp>
          <p:nvSpPr>
            <p:cNvPr id="21" name="Rectangle 64">
              <a:extLst>
                <a:ext uri="{FF2B5EF4-FFF2-40B4-BE49-F238E27FC236}">
                  <a16:creationId xmlns:a16="http://schemas.microsoft.com/office/drawing/2014/main" id="{77AF0971-0074-4E4E-9318-C1990C6FF2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66">
              <a:extLst>
                <a:ext uri="{FF2B5EF4-FFF2-40B4-BE49-F238E27FC236}">
                  <a16:creationId xmlns:a16="http://schemas.microsoft.com/office/drawing/2014/main" id="{0849707A-24B1-45E4-8493-5DC15C578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64">
              <a:extLst>
                <a:ext uri="{FF2B5EF4-FFF2-40B4-BE49-F238E27FC236}">
                  <a16:creationId xmlns:a16="http://schemas.microsoft.com/office/drawing/2014/main" id="{E0FFD705-F03C-46B0-ABB9-3C24E09312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66">
              <a:extLst>
                <a:ext uri="{FF2B5EF4-FFF2-40B4-BE49-F238E27FC236}">
                  <a16:creationId xmlns:a16="http://schemas.microsoft.com/office/drawing/2014/main" id="{520B12C0-88D0-4F6F-9F29-38E4D1D610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64">
              <a:extLst>
                <a:ext uri="{FF2B5EF4-FFF2-40B4-BE49-F238E27FC236}">
                  <a16:creationId xmlns:a16="http://schemas.microsoft.com/office/drawing/2014/main" id="{DEDD5A45-3641-4FE7-8375-EECF2DC9D0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66">
              <a:extLst>
                <a:ext uri="{FF2B5EF4-FFF2-40B4-BE49-F238E27FC236}">
                  <a16:creationId xmlns:a16="http://schemas.microsoft.com/office/drawing/2014/main" id="{89BF55CA-60FC-479D-A85E-48626FC13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64">
              <a:extLst>
                <a:ext uri="{FF2B5EF4-FFF2-40B4-BE49-F238E27FC236}">
                  <a16:creationId xmlns:a16="http://schemas.microsoft.com/office/drawing/2014/main" id="{5AFBE5BF-E87A-408F-BBBD-44C3D04C04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66">
              <a:extLst>
                <a:ext uri="{FF2B5EF4-FFF2-40B4-BE49-F238E27FC236}">
                  <a16:creationId xmlns:a16="http://schemas.microsoft.com/office/drawing/2014/main" id="{1C27CF92-D148-45C8-88B6-F450B63DF1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64">
              <a:extLst>
                <a:ext uri="{FF2B5EF4-FFF2-40B4-BE49-F238E27FC236}">
                  <a16:creationId xmlns:a16="http://schemas.microsoft.com/office/drawing/2014/main" id="{51CA2232-D147-480C-B1EE-665EE6ACC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66">
              <a:extLst>
                <a:ext uri="{FF2B5EF4-FFF2-40B4-BE49-F238E27FC236}">
                  <a16:creationId xmlns:a16="http://schemas.microsoft.com/office/drawing/2014/main" id="{7E67D92D-1CA9-43CE-8150-DF504F2BF0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64">
              <a:extLst>
                <a:ext uri="{FF2B5EF4-FFF2-40B4-BE49-F238E27FC236}">
                  <a16:creationId xmlns:a16="http://schemas.microsoft.com/office/drawing/2014/main" id="{7B273169-B674-4C50-A14D-A943B99792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66">
              <a:extLst>
                <a:ext uri="{FF2B5EF4-FFF2-40B4-BE49-F238E27FC236}">
                  <a16:creationId xmlns:a16="http://schemas.microsoft.com/office/drawing/2014/main" id="{DF6183FA-653E-4533-9A0B-D249EC0B15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64">
              <a:extLst>
                <a:ext uri="{FF2B5EF4-FFF2-40B4-BE49-F238E27FC236}">
                  <a16:creationId xmlns:a16="http://schemas.microsoft.com/office/drawing/2014/main" id="{A82EFE58-AAB0-4925-A176-6FF36BF878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66">
              <a:extLst>
                <a:ext uri="{FF2B5EF4-FFF2-40B4-BE49-F238E27FC236}">
                  <a16:creationId xmlns:a16="http://schemas.microsoft.com/office/drawing/2014/main" id="{3122AE75-4DBB-4E14-B0CA-DD1EAD89CE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64">
              <a:extLst>
                <a:ext uri="{FF2B5EF4-FFF2-40B4-BE49-F238E27FC236}">
                  <a16:creationId xmlns:a16="http://schemas.microsoft.com/office/drawing/2014/main" id="{4ED7E672-90FC-4E8C-9C43-3AAE391C6C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66">
              <a:extLst>
                <a:ext uri="{FF2B5EF4-FFF2-40B4-BE49-F238E27FC236}">
                  <a16:creationId xmlns:a16="http://schemas.microsoft.com/office/drawing/2014/main" id="{A5C0019E-5136-4C5E-A223-1E1717FD47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64">
              <a:extLst>
                <a:ext uri="{FF2B5EF4-FFF2-40B4-BE49-F238E27FC236}">
                  <a16:creationId xmlns:a16="http://schemas.microsoft.com/office/drawing/2014/main" id="{29705F60-CFE6-47C5-96E5-05E7731FC8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66">
              <a:extLst>
                <a:ext uri="{FF2B5EF4-FFF2-40B4-BE49-F238E27FC236}">
                  <a16:creationId xmlns:a16="http://schemas.microsoft.com/office/drawing/2014/main" id="{090E047C-18BC-4180-8D10-9F18F517BA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64">
              <a:extLst>
                <a:ext uri="{FF2B5EF4-FFF2-40B4-BE49-F238E27FC236}">
                  <a16:creationId xmlns:a16="http://schemas.microsoft.com/office/drawing/2014/main" id="{A153194A-C8B1-46DB-9C6B-9847B06FAE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66">
              <a:extLst>
                <a:ext uri="{FF2B5EF4-FFF2-40B4-BE49-F238E27FC236}">
                  <a16:creationId xmlns:a16="http://schemas.microsoft.com/office/drawing/2014/main" id="{5C0235EA-4E98-43EA-9AAE-2BD893DEA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2" name="Rectangle 41">
            <a:extLst>
              <a:ext uri="{FF2B5EF4-FFF2-40B4-BE49-F238E27FC236}">
                <a16:creationId xmlns:a16="http://schemas.microsoft.com/office/drawing/2014/main" id="{D9F5512A-48E1-4C07-B75E-3CCC517B6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233650"/>
            <a:ext cx="606972" cy="36243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6579F066-A675-48DD-B419-A8D3E850E6B1}"/>
              </a:ext>
            </a:extLst>
          </p:cNvPr>
          <p:cNvSpPr txBox="1"/>
          <p:nvPr/>
        </p:nvSpPr>
        <p:spPr>
          <a:xfrm>
            <a:off x="732097" y="1376665"/>
            <a:ext cx="536390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A DIFERENCIA DE LAS REDES  CABLEADAS, LAS CUALES UTILIZAN  CONDUCTORES PARA TRANSMITIR LA INFORMACIÓN, LAS REDES INALÁMBRICAS USAN SEÑALES ELECTROMAGNÉTICAS QUE VIAJAN A TRAVÉS DEL AMBIENTE.</a:t>
            </a:r>
            <a:endParaRPr lang="es-AR" dirty="0"/>
          </a:p>
        </p:txBody>
      </p:sp>
      <p:pic>
        <p:nvPicPr>
          <p:cNvPr id="3" name="INSTALACION DE DISPOSITIVOS DE REDES INALAMBRICAS">
            <a:hlinkClick r:id="" action="ppaction://media"/>
            <a:extLst>
              <a:ext uri="{FF2B5EF4-FFF2-40B4-BE49-F238E27FC236}">
                <a16:creationId xmlns:a16="http://schemas.microsoft.com/office/drawing/2014/main" id="{16DE1BA2-25F0-43F1-A559-BD429FF015E3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10874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59490" y="2710511"/>
            <a:ext cx="7997868" cy="3624350"/>
          </a:xfrm>
          <a:prstGeom prst="rect">
            <a:avLst/>
          </a:prstGeom>
          <a:ln w="9525" cap="flat">
            <a:solidFill>
              <a:srgbClr val="383838"/>
            </a:solidFill>
          </a:ln>
          <a:effectLst>
            <a:outerShdw blurRad="152400" dist="317500" dir="6000000" sx="105000" sy="105000" algn="tl" rotWithShape="0">
              <a:srgbClr val="000000">
                <a:alpha val="30000"/>
              </a:srgbClr>
            </a:outerShdw>
          </a:effectLst>
          <a:scene3d>
            <a:camera prst="perspectiveRight" fov="2100000">
              <a:rot lat="0" lon="20400000" rev="0"/>
            </a:camera>
            <a:lightRig rig="threePt" dir="t"/>
          </a:scene3d>
          <a:sp3d extrusionH="889000" prstMaterial="matte">
            <a:extrusionClr>
              <a:srgbClr val="777777"/>
            </a:extrusionClr>
          </a:sp3d>
        </p:spPr>
      </p:pic>
    </p:spTree>
    <p:extLst>
      <p:ext uri="{BB962C8B-B14F-4D97-AF65-F5344CB8AC3E}">
        <p14:creationId xmlns:p14="http://schemas.microsoft.com/office/powerpoint/2010/main" val="3653988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67 -0.04 C 0.081 -0.049 0.102 -0.054 0.124 -0.054 C 0.149 -0.054 0.169 -0.049 0.183 -0.04 L 0.25 0 E" pathEditMode="relative" ptsTypes="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3.33333E-6 L 0.125 -3.33333E-6 C 0.18099 -3.33333E-6 0.25 0.06898 0.25 0.125 L 0.25 0.25 " pathEditMode="relative" rAng="0" ptsTypes="AAAA">
                                      <p:cBhvr>
                                        <p:cTn id="10" dur="200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31592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  <p:bldLst>
      <p:bldP spid="2" grpId="0"/>
      <p:bldP spid="1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5">
            <a:extLst>
              <a:ext uri="{FF2B5EF4-FFF2-40B4-BE49-F238E27FC236}">
                <a16:creationId xmlns:a16="http://schemas.microsoft.com/office/drawing/2014/main" id="{7316481C-0A49-4796-812B-0D64F063B7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Diagrama&#10;&#10;Descripción generada automáticamente">
            <a:extLst>
              <a:ext uri="{FF2B5EF4-FFF2-40B4-BE49-F238E27FC236}">
                <a16:creationId xmlns:a16="http://schemas.microsoft.com/office/drawing/2014/main" id="{A303803E-DB14-4EC1-ABB1-74DAAE5B4E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9687"/>
          <a:stretch/>
        </p:blipFill>
        <p:spPr>
          <a:xfrm>
            <a:off x="606971" y="0"/>
            <a:ext cx="11548754" cy="6784849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A5271697-90F1-4A23-8EF2-0179F2EAFA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"/>
            <a:ext cx="606972" cy="323398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924561D-756D-410B-973A-E68C2552C2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88720" y="73152"/>
            <a:ext cx="1178966" cy="232963"/>
            <a:chOff x="7763256" y="73152"/>
            <a:chExt cx="1178966" cy="232963"/>
          </a:xfrm>
        </p:grpSpPr>
        <p:sp>
          <p:nvSpPr>
            <p:cNvPr id="21" name="Rectangle 64">
              <a:extLst>
                <a:ext uri="{FF2B5EF4-FFF2-40B4-BE49-F238E27FC236}">
                  <a16:creationId xmlns:a16="http://schemas.microsoft.com/office/drawing/2014/main" id="{77AF0971-0074-4E4E-9318-C1990C6FF2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66">
              <a:extLst>
                <a:ext uri="{FF2B5EF4-FFF2-40B4-BE49-F238E27FC236}">
                  <a16:creationId xmlns:a16="http://schemas.microsoft.com/office/drawing/2014/main" id="{0849707A-24B1-45E4-8493-5DC15C578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64">
              <a:extLst>
                <a:ext uri="{FF2B5EF4-FFF2-40B4-BE49-F238E27FC236}">
                  <a16:creationId xmlns:a16="http://schemas.microsoft.com/office/drawing/2014/main" id="{E0FFD705-F03C-46B0-ABB9-3C24E09312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66">
              <a:extLst>
                <a:ext uri="{FF2B5EF4-FFF2-40B4-BE49-F238E27FC236}">
                  <a16:creationId xmlns:a16="http://schemas.microsoft.com/office/drawing/2014/main" id="{520B12C0-88D0-4F6F-9F29-38E4D1D610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64">
              <a:extLst>
                <a:ext uri="{FF2B5EF4-FFF2-40B4-BE49-F238E27FC236}">
                  <a16:creationId xmlns:a16="http://schemas.microsoft.com/office/drawing/2014/main" id="{DEDD5A45-3641-4FE7-8375-EECF2DC9D0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66">
              <a:extLst>
                <a:ext uri="{FF2B5EF4-FFF2-40B4-BE49-F238E27FC236}">
                  <a16:creationId xmlns:a16="http://schemas.microsoft.com/office/drawing/2014/main" id="{89BF55CA-60FC-479D-A85E-48626FC13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64">
              <a:extLst>
                <a:ext uri="{FF2B5EF4-FFF2-40B4-BE49-F238E27FC236}">
                  <a16:creationId xmlns:a16="http://schemas.microsoft.com/office/drawing/2014/main" id="{5AFBE5BF-E87A-408F-BBBD-44C3D04C04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66">
              <a:extLst>
                <a:ext uri="{FF2B5EF4-FFF2-40B4-BE49-F238E27FC236}">
                  <a16:creationId xmlns:a16="http://schemas.microsoft.com/office/drawing/2014/main" id="{1C27CF92-D148-45C8-88B6-F450B63DF1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64">
              <a:extLst>
                <a:ext uri="{FF2B5EF4-FFF2-40B4-BE49-F238E27FC236}">
                  <a16:creationId xmlns:a16="http://schemas.microsoft.com/office/drawing/2014/main" id="{51CA2232-D147-480C-B1EE-665EE6ACC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66">
              <a:extLst>
                <a:ext uri="{FF2B5EF4-FFF2-40B4-BE49-F238E27FC236}">
                  <a16:creationId xmlns:a16="http://schemas.microsoft.com/office/drawing/2014/main" id="{7E67D92D-1CA9-43CE-8150-DF504F2BF0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64">
              <a:extLst>
                <a:ext uri="{FF2B5EF4-FFF2-40B4-BE49-F238E27FC236}">
                  <a16:creationId xmlns:a16="http://schemas.microsoft.com/office/drawing/2014/main" id="{7B273169-B674-4C50-A14D-A943B99792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66">
              <a:extLst>
                <a:ext uri="{FF2B5EF4-FFF2-40B4-BE49-F238E27FC236}">
                  <a16:creationId xmlns:a16="http://schemas.microsoft.com/office/drawing/2014/main" id="{DF6183FA-653E-4533-9A0B-D249EC0B15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64">
              <a:extLst>
                <a:ext uri="{FF2B5EF4-FFF2-40B4-BE49-F238E27FC236}">
                  <a16:creationId xmlns:a16="http://schemas.microsoft.com/office/drawing/2014/main" id="{A82EFE58-AAB0-4925-A176-6FF36BF878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66">
              <a:extLst>
                <a:ext uri="{FF2B5EF4-FFF2-40B4-BE49-F238E27FC236}">
                  <a16:creationId xmlns:a16="http://schemas.microsoft.com/office/drawing/2014/main" id="{3122AE75-4DBB-4E14-B0CA-DD1EAD89CE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64">
              <a:extLst>
                <a:ext uri="{FF2B5EF4-FFF2-40B4-BE49-F238E27FC236}">
                  <a16:creationId xmlns:a16="http://schemas.microsoft.com/office/drawing/2014/main" id="{4ED7E672-90FC-4E8C-9C43-3AAE391C6C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66">
              <a:extLst>
                <a:ext uri="{FF2B5EF4-FFF2-40B4-BE49-F238E27FC236}">
                  <a16:creationId xmlns:a16="http://schemas.microsoft.com/office/drawing/2014/main" id="{A5C0019E-5136-4C5E-A223-1E1717FD47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64">
              <a:extLst>
                <a:ext uri="{FF2B5EF4-FFF2-40B4-BE49-F238E27FC236}">
                  <a16:creationId xmlns:a16="http://schemas.microsoft.com/office/drawing/2014/main" id="{29705F60-CFE6-47C5-96E5-05E7731FC8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66">
              <a:extLst>
                <a:ext uri="{FF2B5EF4-FFF2-40B4-BE49-F238E27FC236}">
                  <a16:creationId xmlns:a16="http://schemas.microsoft.com/office/drawing/2014/main" id="{090E047C-18BC-4180-8D10-9F18F517BA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64">
              <a:extLst>
                <a:ext uri="{FF2B5EF4-FFF2-40B4-BE49-F238E27FC236}">
                  <a16:creationId xmlns:a16="http://schemas.microsoft.com/office/drawing/2014/main" id="{A153194A-C8B1-46DB-9C6B-9847B06FAE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66">
              <a:extLst>
                <a:ext uri="{FF2B5EF4-FFF2-40B4-BE49-F238E27FC236}">
                  <a16:creationId xmlns:a16="http://schemas.microsoft.com/office/drawing/2014/main" id="{5C0235EA-4E98-43EA-9AAE-2BD893DEA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2" name="Rectangle 41">
            <a:extLst>
              <a:ext uri="{FF2B5EF4-FFF2-40B4-BE49-F238E27FC236}">
                <a16:creationId xmlns:a16="http://schemas.microsoft.com/office/drawing/2014/main" id="{D9F5512A-48E1-4C07-B75E-3CCC517B6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233650"/>
            <a:ext cx="606972" cy="36243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n 5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DA126741-6AB9-4DF9-8549-2CCD7729D8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972" y="40188"/>
            <a:ext cx="10676222" cy="1486107"/>
          </a:xfrm>
          <a:prstGeom prst="rect">
            <a:avLst/>
          </a:prstGeom>
        </p:spPr>
      </p:pic>
      <p:pic>
        <p:nvPicPr>
          <p:cNvPr id="45" name="Imagen 44">
            <a:extLst>
              <a:ext uri="{FF2B5EF4-FFF2-40B4-BE49-F238E27FC236}">
                <a16:creationId xmlns:a16="http://schemas.microsoft.com/office/drawing/2014/main" id="{834B4FD5-5E2C-448C-B929-8A65B0FA67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2184" y="3414710"/>
            <a:ext cx="47632" cy="28579"/>
          </a:xfrm>
          <a:prstGeom prst="rect">
            <a:avLst/>
          </a:prstGeom>
        </p:spPr>
      </p:pic>
      <p:pic>
        <p:nvPicPr>
          <p:cNvPr id="9" name="Imagen 8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091FC40C-DD16-4E9C-93B5-C5E5996D44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0866" y="1566482"/>
            <a:ext cx="2848373" cy="1209844"/>
          </a:xfrm>
          <a:prstGeom prst="rect">
            <a:avLst/>
          </a:prstGeom>
        </p:spPr>
      </p:pic>
      <p:pic>
        <p:nvPicPr>
          <p:cNvPr id="11" name="Imagen 10" descr="Interfaz de usuario gráfica, Texto&#10;&#10;Descripción generada automáticamente">
            <a:extLst>
              <a:ext uri="{FF2B5EF4-FFF2-40B4-BE49-F238E27FC236}">
                <a16:creationId xmlns:a16="http://schemas.microsoft.com/office/drawing/2014/main" id="{60E1E152-1618-4C68-AEA8-78D710A553A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088" y="1673341"/>
            <a:ext cx="3522491" cy="1486107"/>
          </a:xfrm>
          <a:prstGeom prst="rect">
            <a:avLst/>
          </a:prstGeom>
        </p:spPr>
      </p:pic>
      <p:pic>
        <p:nvPicPr>
          <p:cNvPr id="13" name="Imagen 12" descr="Texto&#10;&#10;Descripción generada automáticamente">
            <a:extLst>
              <a:ext uri="{FF2B5EF4-FFF2-40B4-BE49-F238E27FC236}">
                <a16:creationId xmlns:a16="http://schemas.microsoft.com/office/drawing/2014/main" id="{52FA9CFB-99F0-4833-8F40-E2DA2EB1370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3831" y="3091951"/>
            <a:ext cx="3023433" cy="1188990"/>
          </a:xfrm>
          <a:prstGeom prst="rect">
            <a:avLst/>
          </a:prstGeom>
        </p:spPr>
      </p:pic>
      <p:pic>
        <p:nvPicPr>
          <p:cNvPr id="15" name="Imagen 14" descr="Interfaz de usuario gráfica, Texto&#10;&#10;Descripción generada automáticamente">
            <a:extLst>
              <a:ext uri="{FF2B5EF4-FFF2-40B4-BE49-F238E27FC236}">
                <a16:creationId xmlns:a16="http://schemas.microsoft.com/office/drawing/2014/main" id="{26B9A19E-7A63-44B5-BD6A-AE7C524A87C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720" y="4249971"/>
            <a:ext cx="3103289" cy="1282924"/>
          </a:xfrm>
          <a:prstGeom prst="rect">
            <a:avLst/>
          </a:prstGeom>
        </p:spPr>
      </p:pic>
      <p:pic>
        <p:nvPicPr>
          <p:cNvPr id="17" name="Imagen 16" descr="Icono&#10;&#10;Descripción generada automáticamente">
            <a:extLst>
              <a:ext uri="{FF2B5EF4-FFF2-40B4-BE49-F238E27FC236}">
                <a16:creationId xmlns:a16="http://schemas.microsoft.com/office/drawing/2014/main" id="{C8E3CE0D-ADEF-4EE0-A21C-CE8E144FE99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4121" y="2874006"/>
            <a:ext cx="2045641" cy="1536717"/>
          </a:xfrm>
          <a:prstGeom prst="rect">
            <a:avLst/>
          </a:prstGeom>
        </p:spPr>
      </p:pic>
      <p:pic>
        <p:nvPicPr>
          <p:cNvPr id="43" name="Imagen 42" descr="Imagen que contiene Texto&#10;&#10;Descripción generada automáticamente">
            <a:extLst>
              <a:ext uri="{FF2B5EF4-FFF2-40B4-BE49-F238E27FC236}">
                <a16:creationId xmlns:a16="http://schemas.microsoft.com/office/drawing/2014/main" id="{2D488B76-35D9-4022-A3FE-CCA781BB8A3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5241" y="4686029"/>
            <a:ext cx="2225882" cy="1004346"/>
          </a:xfrm>
          <a:prstGeom prst="rect">
            <a:avLst/>
          </a:prstGeom>
        </p:spPr>
      </p:pic>
      <p:pic>
        <p:nvPicPr>
          <p:cNvPr id="46" name="Imagen 45" descr="Imagen de la pantalla de un celular con letras&#10;&#10;Descripción generada automáticamente con confianza baja">
            <a:extLst>
              <a:ext uri="{FF2B5EF4-FFF2-40B4-BE49-F238E27FC236}">
                <a16:creationId xmlns:a16="http://schemas.microsoft.com/office/drawing/2014/main" id="{B72730E0-9433-4945-9A0D-4D3D2BB2441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0583" y="1643216"/>
            <a:ext cx="3734321" cy="1696686"/>
          </a:xfrm>
          <a:prstGeom prst="rect">
            <a:avLst/>
          </a:prstGeom>
        </p:spPr>
      </p:pic>
      <p:pic>
        <p:nvPicPr>
          <p:cNvPr id="48" name="Imagen 47" descr="Interfaz de usuario gráfica, Texto, Aplicación, Chat o mensaje de texto&#10;&#10;Descripción generada automáticamente">
            <a:extLst>
              <a:ext uri="{FF2B5EF4-FFF2-40B4-BE49-F238E27FC236}">
                <a16:creationId xmlns:a16="http://schemas.microsoft.com/office/drawing/2014/main" id="{AF48E510-18C8-48F0-BD37-D5651076D3B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9936" y="3408877"/>
            <a:ext cx="3546976" cy="1277152"/>
          </a:xfrm>
          <a:prstGeom prst="rect">
            <a:avLst/>
          </a:prstGeom>
        </p:spPr>
      </p:pic>
      <p:pic>
        <p:nvPicPr>
          <p:cNvPr id="50" name="Imagen 49" descr="Texto&#10;&#10;Descripción generada automáticamente">
            <a:extLst>
              <a:ext uri="{FF2B5EF4-FFF2-40B4-BE49-F238E27FC236}">
                <a16:creationId xmlns:a16="http://schemas.microsoft.com/office/drawing/2014/main" id="{07520E34-60EF-4FA5-A21F-3059C243255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6928" y="4606031"/>
            <a:ext cx="3448841" cy="1066645"/>
          </a:xfrm>
          <a:prstGeom prst="rect">
            <a:avLst/>
          </a:prstGeom>
        </p:spPr>
      </p:pic>
      <p:pic>
        <p:nvPicPr>
          <p:cNvPr id="52" name="Imagen 51">
            <a:extLst>
              <a:ext uri="{FF2B5EF4-FFF2-40B4-BE49-F238E27FC236}">
                <a16:creationId xmlns:a16="http://schemas.microsoft.com/office/drawing/2014/main" id="{87A88DA0-2A19-46C9-AD5B-9DE5BCAA6E4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970" y="5676852"/>
            <a:ext cx="11212490" cy="1176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336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326B8E4E-403A-420B-B349-FD0A47EAF557}"/>
              </a:ext>
            </a:extLst>
          </p:cNvPr>
          <p:cNvSpPr/>
          <p:nvPr/>
        </p:nvSpPr>
        <p:spPr>
          <a:xfrm>
            <a:off x="572790" y="823208"/>
            <a:ext cx="10377182" cy="679509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s-ES" sz="1800" b="0" i="0" u="none" strike="noStrike" baseline="0" dirty="0">
                <a:solidFill>
                  <a:srgbClr val="FFFFFF"/>
                </a:solidFill>
                <a:latin typeface="Gotham-Book"/>
              </a:rPr>
              <a:t>El módulo de comunicación HC-05 usa la tecnología inalámbrica de Bluetooth versión 2.0 y el protocolo de</a:t>
            </a:r>
          </a:p>
          <a:p>
            <a:pPr algn="l"/>
            <a:r>
              <a:rPr lang="es-ES" sz="1800" b="0" i="0" u="none" strike="noStrike" baseline="0" dirty="0">
                <a:solidFill>
                  <a:srgbClr val="FFFFFF"/>
                </a:solidFill>
                <a:latin typeface="Gotham-Book"/>
              </a:rPr>
              <a:t>puerto serial, diseñado para transmitir dentro de una conexión serial inalámbrica.</a:t>
            </a:r>
            <a:endParaRPr lang="es-AR" dirty="0">
              <a:solidFill>
                <a:schemeClr val="bg1"/>
              </a:solidFill>
            </a:endParaRPr>
          </a:p>
        </p:txBody>
      </p:sp>
      <p:pic>
        <p:nvPicPr>
          <p:cNvPr id="4" name="Imagen 3" descr="Texto&#10;&#10;Descripción generada automáticamente">
            <a:extLst>
              <a:ext uri="{FF2B5EF4-FFF2-40B4-BE49-F238E27FC236}">
                <a16:creationId xmlns:a16="http://schemas.microsoft.com/office/drawing/2014/main" id="{2BEB5576-DB42-4ED1-A098-7FEB1821AF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950" y="1589713"/>
            <a:ext cx="10532862" cy="1464967"/>
          </a:xfrm>
          <a:prstGeom prst="rect">
            <a:avLst/>
          </a:prstGeom>
        </p:spPr>
      </p:pic>
      <p:pic>
        <p:nvPicPr>
          <p:cNvPr id="6" name="Imagen 5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D30B8E63-50C9-4D9F-8468-E27D6953B2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57" y="3141677"/>
            <a:ext cx="11367081" cy="3594683"/>
          </a:xfrm>
          <a:prstGeom prst="rect">
            <a:avLst/>
          </a:prstGeom>
        </p:spPr>
      </p:pic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ABA43B0E-68D0-4A52-86CA-A160E820E2B0}"/>
              </a:ext>
            </a:extLst>
          </p:cNvPr>
          <p:cNvSpPr/>
          <p:nvPr/>
        </p:nvSpPr>
        <p:spPr>
          <a:xfrm>
            <a:off x="4317534" y="220289"/>
            <a:ext cx="1778466" cy="46978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1800" b="0" i="0" u="none" strike="noStrike" baseline="0" dirty="0">
                <a:solidFill>
                  <a:srgbClr val="545A5C"/>
                </a:solidFill>
                <a:latin typeface="Gotham-Black"/>
              </a:rPr>
              <a:t>MÓDULO </a:t>
            </a:r>
            <a:r>
              <a:rPr lang="es-AR" sz="1800" b="0" i="0" u="none" strike="noStrike" baseline="0" dirty="0">
                <a:solidFill>
                  <a:srgbClr val="26ABA3"/>
                </a:solidFill>
                <a:latin typeface="Gotham-Black"/>
              </a:rPr>
              <a:t>HC-05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1043545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Interfaz de usuario gráfica, Gráfico&#10;&#10;Descripción generada automáticamente">
            <a:extLst>
              <a:ext uri="{FF2B5EF4-FFF2-40B4-BE49-F238E27FC236}">
                <a16:creationId xmlns:a16="http://schemas.microsoft.com/office/drawing/2014/main" id="{CB3E879B-FE10-42B1-8BA2-C9ED265D47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65125"/>
            <a:ext cx="12192001" cy="6492875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6636CA1-9BCA-4EBD-865E-19BE47AA44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3488" y="1367551"/>
            <a:ext cx="10965024" cy="1101014"/>
          </a:xfrm>
        </p:spPr>
        <p:txBody>
          <a:bodyPr/>
          <a:lstStyle/>
          <a:p>
            <a:r>
              <a:rPr lang="es-ES" dirty="0">
                <a:solidFill>
                  <a:srgbClr val="00B0F0"/>
                </a:solidFill>
              </a:rPr>
              <a:t>CONDICIONES DEL CANAL DE COMUNICACIÓN</a:t>
            </a:r>
            <a:endParaRPr lang="es-AR" dirty="0">
              <a:solidFill>
                <a:srgbClr val="00B0F0"/>
              </a:solidFill>
            </a:endParaRPr>
          </a:p>
        </p:txBody>
      </p:sp>
      <p:pic>
        <p:nvPicPr>
          <p:cNvPr id="9" name="Imagen 8" descr="Texto&#10;&#10;Descripción generada automáticamente">
            <a:extLst>
              <a:ext uri="{FF2B5EF4-FFF2-40B4-BE49-F238E27FC236}">
                <a16:creationId xmlns:a16="http://schemas.microsoft.com/office/drawing/2014/main" id="{3D079B21-244E-4908-A5D5-D17100D444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8408" y="2181138"/>
            <a:ext cx="8741328" cy="4676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1448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Interfaz de usuario gráfica&#10;&#10;Descripción generada automáticamente con confianza media">
            <a:extLst>
              <a:ext uri="{FF2B5EF4-FFF2-40B4-BE49-F238E27FC236}">
                <a16:creationId xmlns:a16="http://schemas.microsoft.com/office/drawing/2014/main" id="{99D21732-B306-4A71-BC3C-2784E39BE1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0193518" cy="6650182"/>
          </a:xfrm>
          <a:prstGeom prst="rect">
            <a:avLst/>
          </a:prstGeom>
        </p:spPr>
      </p:pic>
      <p:pic>
        <p:nvPicPr>
          <p:cNvPr id="7" name="Imagen 6" descr="Imagen que contiene competencia de atletismo&#10;&#10;Descripción generada automáticamente">
            <a:extLst>
              <a:ext uri="{FF2B5EF4-FFF2-40B4-BE49-F238E27FC236}">
                <a16:creationId xmlns:a16="http://schemas.microsoft.com/office/drawing/2014/main" id="{D3F7A200-9186-47C8-9F21-10D5F296FD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6645" y="533773"/>
            <a:ext cx="1330037" cy="1558609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Imagen 8" descr="Imagen que contiene interior, tabla, monitor, computadora&#10;&#10;Descripción generada automáticamente">
            <a:extLst>
              <a:ext uri="{FF2B5EF4-FFF2-40B4-BE49-F238E27FC236}">
                <a16:creationId xmlns:a16="http://schemas.microsoft.com/office/drawing/2014/main" id="{05FFC4E9-BA20-463B-92BB-45B36551F5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3518" y="2381250"/>
            <a:ext cx="1626213" cy="20955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2096744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: esquinas superiores, una redondeada y la otra cortada 3">
            <a:extLst>
              <a:ext uri="{FF2B5EF4-FFF2-40B4-BE49-F238E27FC236}">
                <a16:creationId xmlns:a16="http://schemas.microsoft.com/office/drawing/2014/main" id="{A9F4C5FF-0EA5-4CDC-A8C8-68F55203F774}"/>
              </a:ext>
            </a:extLst>
          </p:cNvPr>
          <p:cNvSpPr/>
          <p:nvPr/>
        </p:nvSpPr>
        <p:spPr>
          <a:xfrm>
            <a:off x="1822303" y="595866"/>
            <a:ext cx="3540760" cy="677545"/>
          </a:xfrm>
          <a:prstGeom prst="snipRoundRect">
            <a:avLst/>
          </a:prstGeom>
          <a:solidFill>
            <a:schemeClr val="bg1"/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s-AR"/>
          </a:p>
        </p:txBody>
      </p:sp>
      <p:pic>
        <p:nvPicPr>
          <p:cNvPr id="3073" name="Imagen 34" descr="Escala de tiempo&#10;&#10;Descripción generada automáticamente">
            <a:extLst>
              <a:ext uri="{FF2B5EF4-FFF2-40B4-BE49-F238E27FC236}">
                <a16:creationId xmlns:a16="http://schemas.microsoft.com/office/drawing/2014/main" id="{D7192A01-027D-4995-89E0-942C4CE00A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4330" y="1984199"/>
            <a:ext cx="8990603" cy="1283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Diagrama de flujo: conector 36">
            <a:extLst>
              <a:ext uri="{FF2B5EF4-FFF2-40B4-BE49-F238E27FC236}">
                <a16:creationId xmlns:a16="http://schemas.microsoft.com/office/drawing/2014/main" id="{7121DBC7-3AB4-4CC6-A965-CBF75EBF84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8005" y="306192"/>
            <a:ext cx="1141413" cy="927100"/>
          </a:xfrm>
          <a:prstGeom prst="flowChartConnector">
            <a:avLst/>
          </a:prstGeom>
          <a:solidFill>
            <a:srgbClr val="404040"/>
          </a:solidFill>
          <a:ln w="12700">
            <a:solidFill>
              <a:srgbClr val="1F3763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AR" altLang="es-AR" sz="2000" b="1" i="0" u="none" strike="noStrike" cap="none" normalizeH="0" baseline="0" dirty="0">
                <a:ln>
                  <a:noFill/>
                </a:ln>
                <a:solidFill>
                  <a:srgbClr val="4AF6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Gotham-Bold"/>
              </a:rPr>
              <a:t>2ºy3º</a:t>
            </a:r>
            <a:endParaRPr kumimoji="0" lang="es-AR" altLang="es-A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3C25076C-648D-4185-8AAE-A598365AD6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79418" y="1117601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A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4EF9F16-4894-4BDE-A2ED-DB6BAD49A7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79418" y="157480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A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1C1FDD7-3194-4C30-8043-11C98F2DB8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9303" y="342387"/>
            <a:ext cx="10459498" cy="18620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4492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449263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AR" altLang="es-AR" sz="1600" b="1" i="0" u="none" strike="noStrike" cap="none" normalizeH="0" baseline="0" dirty="0">
              <a:ln>
                <a:noFill/>
              </a:ln>
              <a:solidFill>
                <a:srgbClr val="1B2E43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Gotham-Bold"/>
            </a:endParaRPr>
          </a:p>
          <a:p>
            <a:pPr marL="0" marR="0" lvl="0" indent="449263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AR" altLang="es-AR" sz="1600" b="1" i="0" u="none" strike="noStrike" cap="none" normalizeH="0" baseline="0" dirty="0">
                <a:ln>
                  <a:noFill/>
                </a:ln>
                <a:solidFill>
                  <a:srgbClr val="1B2E43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Gotham-Bold"/>
              </a:rPr>
              <a:t>El 802.11</a:t>
            </a:r>
            <a:endParaRPr kumimoji="0" lang="es-AR" altLang="es-AR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449263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AR" altLang="es-AR" sz="1100" b="0" i="0" u="none" strike="noStrike" cap="none" normalizeH="0" baseline="0" dirty="0">
                <a:ln>
                  <a:noFill/>
                </a:ln>
                <a:solidFill>
                  <a:srgbClr val="1B2E43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Gotham-Book"/>
              </a:rPr>
              <a:t>conocido también como </a:t>
            </a:r>
            <a:r>
              <a:rPr kumimoji="0" lang="es-AR" altLang="es-AR" sz="1100" b="1" i="0" u="none" strike="noStrike" cap="none" normalizeH="0" baseline="0" dirty="0">
                <a:ln>
                  <a:noFill/>
                </a:ln>
                <a:solidFill>
                  <a:srgbClr val="1B2E43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Gotham-Bold"/>
              </a:rPr>
              <a:t>Wi-Fi</a:t>
            </a:r>
          </a:p>
          <a:p>
            <a:pPr marL="0" marR="0" lvl="0" indent="449263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s-AR" altLang="es-AR" sz="1100" b="1" dirty="0">
              <a:solidFill>
                <a:srgbClr val="1B2E43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449263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AR" altLang="es-AR" sz="1100" b="1" i="0" u="none" strike="noStrike" cap="none" normalizeH="0" baseline="0" dirty="0">
              <a:ln>
                <a:noFill/>
              </a:ln>
              <a:solidFill>
                <a:srgbClr val="1B2E43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449263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AR" altLang="es-A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• </a:t>
            </a:r>
            <a:r>
              <a:rPr kumimoji="0" lang="es-AR" altLang="es-A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Tiene varias versiones que, de acuerdo con su frecuencia</a:t>
            </a:r>
            <a:endParaRPr kumimoji="0" lang="es-AR" altLang="es-A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  <a:p>
            <a:pPr marL="0" marR="0" lvl="0" indent="449263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AR" altLang="es-A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de operación y modulación, cambian su alcance y tasa de transferencia de datos. Los más populares son:</a:t>
            </a:r>
            <a:endParaRPr kumimoji="0" lang="es-AR" altLang="es-A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  <a:p>
            <a:pPr marL="0" marR="0" lvl="0" indent="449263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AR" altLang="es-A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ángulo: esquinas superiores, una redondeada y la otra cortada 10">
            <a:extLst>
              <a:ext uri="{FF2B5EF4-FFF2-40B4-BE49-F238E27FC236}">
                <a16:creationId xmlns:a16="http://schemas.microsoft.com/office/drawing/2014/main" id="{90935BCA-9449-4363-BF77-6290488A6A4F}"/>
              </a:ext>
            </a:extLst>
          </p:cNvPr>
          <p:cNvSpPr/>
          <p:nvPr/>
        </p:nvSpPr>
        <p:spPr>
          <a:xfrm>
            <a:off x="1974330" y="4546769"/>
            <a:ext cx="3851910" cy="781685"/>
          </a:xfrm>
          <a:prstGeom prst="snipRoundRect">
            <a:avLst/>
          </a:prstGeom>
          <a:solidFill>
            <a:schemeClr val="bg1"/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s-AR"/>
          </a:p>
        </p:txBody>
      </p:sp>
      <p:pic>
        <p:nvPicPr>
          <p:cNvPr id="3082" name="Imagen 37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0EDDBF22-6A98-4567-83E9-45BF5C5BD4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570" y="4269367"/>
            <a:ext cx="114617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11">
            <a:extLst>
              <a:ext uri="{FF2B5EF4-FFF2-40B4-BE49-F238E27FC236}">
                <a16:creationId xmlns:a16="http://schemas.microsoft.com/office/drawing/2014/main" id="{E9643291-E3C7-4CA0-8E02-2E6F405CF5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84148" y="3370119"/>
            <a:ext cx="6054149" cy="12157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AR" altLang="es-AR" sz="11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Gotham-Bold"/>
              </a:rPr>
              <a:t>• </a:t>
            </a:r>
            <a:r>
              <a:rPr kumimoji="0" lang="es-AR" altLang="es-AR" sz="11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Trabaja en el rango de frecuencia de entre 2.4 y 2.484 Giga Hertz dividido en 11 partes, llamadas canales.</a:t>
            </a:r>
            <a:endParaRPr kumimoji="0" lang="es-AR" altLang="es-AR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AR" altLang="es-AR" sz="11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• Sus señales emitidas al ambiente se exponen a interferencias que pueden afectar su intensidad.</a:t>
            </a:r>
            <a:endParaRPr kumimoji="0" lang="es-AR" altLang="es-AR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AR" altLang="es-AR" sz="11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• Comprende un punto de acceso que conecta diferentes dispositivos que cuentan con un apartador Wi-fi.</a:t>
            </a:r>
            <a:endParaRPr kumimoji="0" lang="es-AR" altLang="es-AR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AR" altLang="es-A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12">
            <a:extLst>
              <a:ext uri="{FF2B5EF4-FFF2-40B4-BE49-F238E27FC236}">
                <a16:creationId xmlns:a16="http://schemas.microsoft.com/office/drawing/2014/main" id="{041CE87B-FC20-4BAD-92D2-42D586749F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70438" y="534093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AR"/>
          </a:p>
        </p:txBody>
      </p:sp>
      <p:sp>
        <p:nvSpPr>
          <p:cNvPr id="13" name="Rectangle 13">
            <a:extLst>
              <a:ext uri="{FF2B5EF4-FFF2-40B4-BE49-F238E27FC236}">
                <a16:creationId xmlns:a16="http://schemas.microsoft.com/office/drawing/2014/main" id="{5F5A30EF-919E-41A3-8F9E-7A179E09E1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2303" y="4369798"/>
            <a:ext cx="8577841" cy="24929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AR" altLang="es-A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AR" altLang="es-AR" sz="1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</a:t>
            </a:r>
            <a:r>
              <a:rPr kumimoji="0" lang="es-AR" altLang="es-A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0" lang="es-AR" altLang="es-AR" sz="1700" b="1" i="0" u="none" strike="noStrike" cap="none" normalizeH="0" baseline="0" dirty="0">
                <a:ln>
                  <a:noFill/>
                </a:ln>
                <a:solidFill>
                  <a:srgbClr val="1B2E43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Gotham-Bold"/>
              </a:rPr>
              <a:t>El 802.15.1</a:t>
            </a:r>
            <a:endParaRPr kumimoji="0" lang="es-AR" altLang="es-AR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AR" altLang="es-A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</a:t>
            </a:r>
            <a:r>
              <a:rPr kumimoji="0" lang="es-AR" altLang="es-AR" sz="1100" b="0" i="0" u="none" strike="noStrike" cap="none" normalizeH="0" baseline="0" dirty="0">
                <a:ln>
                  <a:noFill/>
                </a:ln>
                <a:solidFill>
                  <a:srgbClr val="1B2E43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Gotham-Book"/>
              </a:rPr>
              <a:t>conocido también como tecnología</a:t>
            </a:r>
            <a:endParaRPr kumimoji="0" lang="es-AR" altLang="es-AR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AR" altLang="es-AR" sz="1100" b="0" i="0" u="none" strike="noStrike" cap="none" normalizeH="0" baseline="0" dirty="0">
                <a:ln>
                  <a:noFill/>
                </a:ln>
                <a:solidFill>
                  <a:srgbClr val="1B2E43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Gotham-Book"/>
              </a:rPr>
              <a:t>          inalámbrica de </a:t>
            </a:r>
            <a:r>
              <a:rPr kumimoji="0" lang="es-AR" altLang="es-AR" sz="1100" b="1" i="0" u="none" strike="noStrike" cap="none" normalizeH="0" baseline="0" dirty="0">
                <a:ln>
                  <a:noFill/>
                </a:ln>
                <a:solidFill>
                  <a:srgbClr val="1B2E43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Gotham-Bold"/>
              </a:rPr>
              <a:t>Bluetooth.	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AR" altLang="es-AR" sz="1100" b="1" i="0" u="none" strike="noStrike" cap="none" normalizeH="0" baseline="0" dirty="0">
                <a:ln>
                  <a:noFill/>
                </a:ln>
                <a:solidFill>
                  <a:srgbClr val="1B2E43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Gotham-Bold"/>
              </a:rPr>
              <a:t> 														    </a:t>
            </a:r>
            <a:r>
              <a:rPr kumimoji="0" lang="es-AR" altLang="es-AR" sz="900" b="1" i="0" u="none" strike="noStrike" cap="none" normalizeH="0" baseline="0" dirty="0">
                <a:ln>
                  <a:noFill/>
                </a:ln>
                <a:solidFill>
                  <a:srgbClr val="1B2E43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</a:t>
            </a:r>
            <a:endParaRPr kumimoji="0" lang="es-AR" altLang="es-AR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AR" altLang="es-AR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• </a:t>
            </a:r>
            <a:r>
              <a:rPr kumimoji="0" lang="es-AR" altLang="es-A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Calibri" panose="020F0502020204030204" pitchFamily="34" charset="0"/>
                <a:cs typeface="Calibri" panose="020F0502020204030204" pitchFamily="34" charset="0"/>
              </a:rPr>
              <a:t>Ofrece redes inalámbricas de </a:t>
            </a:r>
            <a:r>
              <a:rPr kumimoji="0" lang="es-AR" altLang="es-AR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Calibri" panose="020F0502020204030204" pitchFamily="34" charset="0"/>
                <a:cs typeface="Calibri" panose="020F0502020204030204" pitchFamily="34" charset="0"/>
              </a:rPr>
              <a:t>baja potencia y tasa de datos</a:t>
            </a:r>
            <a:r>
              <a:rPr kumimoji="0" lang="es-AR" altLang="es-A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  <a:endParaRPr kumimoji="0" lang="es-AR" altLang="es-AR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AR" altLang="es-A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Calibri" panose="020F0502020204030204" pitchFamily="34" charset="0"/>
                <a:cs typeface="Calibri" panose="020F0502020204030204" pitchFamily="34" charset="0"/>
              </a:rPr>
              <a:t>• Define los elementos que componen las subcapas físicas y de control del modelo OSI.</a:t>
            </a:r>
            <a:endParaRPr kumimoji="0" lang="es-AR" altLang="es-AR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AR" altLang="es-A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Calibri" panose="020F0502020204030204" pitchFamily="34" charset="0"/>
                <a:cs typeface="Calibri" panose="020F0502020204030204" pitchFamily="34" charset="0"/>
              </a:rPr>
              <a:t>• </a:t>
            </a:r>
            <a:r>
              <a:rPr kumimoji="0" lang="es-AR" altLang="es-AR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Calibri" panose="020F0502020204030204" pitchFamily="34" charset="0"/>
                <a:cs typeface="Calibri" panose="020F0502020204030204" pitchFamily="34" charset="0"/>
              </a:rPr>
              <a:t>Ocupa 79 canales de 1 MHz </a:t>
            </a:r>
            <a:r>
              <a:rPr kumimoji="0" lang="es-AR" altLang="es-A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Calibri" panose="020F0502020204030204" pitchFamily="34" charset="0"/>
                <a:cs typeface="Calibri" panose="020F0502020204030204" pitchFamily="34" charset="0"/>
              </a:rPr>
              <a:t>cada uno en el espectro de 2.4 GHz, de 2.402 GHz a 2.480 GHz.</a:t>
            </a:r>
            <a:endParaRPr kumimoji="0" lang="es-AR" altLang="es-AR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AR" altLang="es-A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Calibri" panose="020F0502020204030204" pitchFamily="34" charset="0"/>
                <a:cs typeface="Calibri" panose="020F0502020204030204" pitchFamily="34" charset="0"/>
              </a:rPr>
              <a:t>• Está divido en tres clases de acuerdo con la potencia de salida de la antena, que corresponden a rangos de la señal de 100 m, 10 m y 1 m.</a:t>
            </a:r>
            <a:endParaRPr kumimoji="0" lang="es-AR" altLang="es-AR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AR" altLang="es-A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Calibri" panose="020F0502020204030204" pitchFamily="34" charset="0"/>
                <a:cs typeface="Calibri" panose="020F0502020204030204" pitchFamily="34" charset="0"/>
              </a:rPr>
              <a:t>• </a:t>
            </a:r>
            <a:r>
              <a:rPr kumimoji="0" lang="es-AR" altLang="es-AR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Calibri" panose="020F0502020204030204" pitchFamily="34" charset="0"/>
                <a:cs typeface="Calibri" panose="020F0502020204030204" pitchFamily="34" charset="0"/>
              </a:rPr>
              <a:t>Incluye </a:t>
            </a:r>
            <a:r>
              <a:rPr kumimoji="0" lang="es-AR" altLang="es-A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Calibri" panose="020F0502020204030204" pitchFamily="34" charset="0"/>
                <a:cs typeface="Calibri" panose="020F0502020204030204" pitchFamily="34" charset="0"/>
              </a:rPr>
              <a:t>componentes de </a:t>
            </a:r>
            <a:r>
              <a:rPr kumimoji="0" lang="es-AR" altLang="es-AR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Calibri" panose="020F0502020204030204" pitchFamily="34" charset="0"/>
                <a:cs typeface="Calibri" panose="020F0502020204030204" pitchFamily="34" charset="0"/>
              </a:rPr>
              <a:t>software como control lógico </a:t>
            </a:r>
            <a:r>
              <a:rPr kumimoji="0" lang="es-AR" altLang="es-A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Calibri" panose="020F0502020204030204" pitchFamily="34" charset="0"/>
                <a:cs typeface="Calibri" panose="020F0502020204030204" pitchFamily="34" charset="0"/>
              </a:rPr>
              <a:t>del enlace, operaciones de control de llamada o conjunto de línea de comandos, encapsulación de paquetes Ethernet en paquetes de Bluetooth y operaciones de control de llamada.</a:t>
            </a:r>
            <a:endParaRPr kumimoji="0" lang="es-AR" altLang="es-AR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AR" altLang="es-A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7149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0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0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: esquinas superiores, una redondeada y la otra cortada 4">
            <a:extLst>
              <a:ext uri="{FF2B5EF4-FFF2-40B4-BE49-F238E27FC236}">
                <a16:creationId xmlns:a16="http://schemas.microsoft.com/office/drawing/2014/main" id="{13D7479E-C96E-4CDF-8B4F-7DA6C589A4B6}"/>
              </a:ext>
            </a:extLst>
          </p:cNvPr>
          <p:cNvSpPr/>
          <p:nvPr/>
        </p:nvSpPr>
        <p:spPr>
          <a:xfrm>
            <a:off x="2879238" y="414389"/>
            <a:ext cx="4872190" cy="976936"/>
          </a:xfrm>
          <a:prstGeom prst="snipRoundRect">
            <a:avLst/>
          </a:prstGeom>
          <a:solidFill>
            <a:schemeClr val="bg1"/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s-AR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655CDCE5-0231-4667-B40B-649DF14E6E3A}"/>
              </a:ext>
            </a:extLst>
          </p:cNvPr>
          <p:cNvSpPr txBox="1"/>
          <p:nvPr/>
        </p:nvSpPr>
        <p:spPr>
          <a:xfrm>
            <a:off x="3048699" y="487358"/>
            <a:ext cx="609460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s-AR" sz="1600" b="1" i="0" u="none" strike="noStrike" baseline="0" dirty="0">
                <a:solidFill>
                  <a:srgbClr val="1B2E43"/>
                </a:solidFill>
                <a:latin typeface="Gotham-Bold"/>
              </a:rPr>
              <a:t>El 802.15.4</a:t>
            </a:r>
          </a:p>
          <a:p>
            <a:pPr algn="l"/>
            <a:r>
              <a:rPr lang="es-ES" sz="1600" b="0" i="0" u="none" strike="noStrike" baseline="0" dirty="0">
                <a:solidFill>
                  <a:srgbClr val="1B2E43"/>
                </a:solidFill>
                <a:latin typeface="Gotham-Book"/>
              </a:rPr>
              <a:t>mejorado con </a:t>
            </a:r>
            <a:r>
              <a:rPr lang="es-ES" sz="1600" b="1" i="0" u="none" strike="noStrike" baseline="0" dirty="0">
                <a:solidFill>
                  <a:srgbClr val="1B2E43"/>
                </a:solidFill>
                <a:latin typeface="Gotham-Bold"/>
              </a:rPr>
              <a:t>el estándar Zigbee</a:t>
            </a:r>
          </a:p>
          <a:p>
            <a:pPr algn="l"/>
            <a:r>
              <a:rPr lang="es-ES" sz="1600" b="0" i="0" u="none" strike="noStrike" baseline="0" dirty="0">
                <a:solidFill>
                  <a:srgbClr val="1B2E43"/>
                </a:solidFill>
                <a:latin typeface="Gotham-Book"/>
              </a:rPr>
              <a:t>propiedad de la alianza </a:t>
            </a:r>
            <a:r>
              <a:rPr lang="es-ES" sz="1600" b="1" i="0" u="none" strike="noStrike" baseline="0" dirty="0">
                <a:solidFill>
                  <a:srgbClr val="1B2E43"/>
                </a:solidFill>
                <a:latin typeface="Gotham-Bold"/>
              </a:rPr>
              <a:t>Zigbee</a:t>
            </a:r>
            <a:endParaRPr lang="es-AR" sz="1600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C31507E7-8042-42AB-A49E-30E34F66F0F9}"/>
              </a:ext>
            </a:extLst>
          </p:cNvPr>
          <p:cNvSpPr txBox="1"/>
          <p:nvPr/>
        </p:nvSpPr>
        <p:spPr>
          <a:xfrm>
            <a:off x="3615657" y="1695269"/>
            <a:ext cx="7900332" cy="184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s-ES" sz="1800" b="1" i="0" u="none" strike="noStrike" baseline="0" dirty="0">
                <a:latin typeface="Gotham-Bold"/>
              </a:rPr>
              <a:t>• </a:t>
            </a:r>
            <a:r>
              <a:rPr lang="es-ES" sz="1600" b="1" i="0" u="none" strike="noStrike" baseline="0" dirty="0">
                <a:solidFill>
                  <a:srgbClr val="00B050"/>
                </a:solidFill>
              </a:rPr>
              <a:t>Se despliega bajo topologías </a:t>
            </a:r>
            <a:r>
              <a:rPr lang="es-ES" sz="1600" b="0" i="0" u="none" strike="noStrike" baseline="0" dirty="0"/>
              <a:t>tipo malla, estrella y punto a punto.</a:t>
            </a:r>
          </a:p>
          <a:p>
            <a:pPr algn="l"/>
            <a:r>
              <a:rPr lang="es-ES" sz="1600" b="1" i="0" u="none" strike="noStrike" baseline="0" dirty="0"/>
              <a:t>• </a:t>
            </a:r>
            <a:r>
              <a:rPr lang="es-ES" sz="1600" b="0" i="0" u="none" strike="noStrike" baseline="0" dirty="0"/>
              <a:t>Opera en la banda de 2.4 GHz y </a:t>
            </a:r>
            <a:r>
              <a:rPr lang="es-ES" sz="1600" b="1" i="0" u="none" strike="noStrike" baseline="0" dirty="0">
                <a:solidFill>
                  <a:srgbClr val="00B050"/>
                </a:solidFill>
              </a:rPr>
              <a:t>brinda una tasa de 250 Kbps</a:t>
            </a:r>
            <a:r>
              <a:rPr lang="es-ES" sz="1600" b="0" i="0" u="none" strike="noStrike" baseline="0" dirty="0">
                <a:solidFill>
                  <a:srgbClr val="00B050"/>
                </a:solidFill>
              </a:rPr>
              <a:t>.</a:t>
            </a:r>
          </a:p>
          <a:p>
            <a:pPr algn="l"/>
            <a:r>
              <a:rPr lang="es-ES" sz="1600" b="1" i="0" u="none" strike="noStrike" baseline="0" dirty="0"/>
              <a:t>• </a:t>
            </a:r>
            <a:r>
              <a:rPr lang="es-ES" sz="1600" b="0" i="0" u="none" strike="noStrike" baseline="0" dirty="0"/>
              <a:t>Cubre una distancia entre 10 y 300 metros punto a punto.</a:t>
            </a:r>
          </a:p>
          <a:p>
            <a:pPr algn="l"/>
            <a:r>
              <a:rPr lang="es-ES" sz="1600" b="1" i="0" u="none" strike="noStrike" baseline="0" dirty="0"/>
              <a:t>• </a:t>
            </a:r>
            <a:r>
              <a:rPr lang="es-ES" sz="1600" b="0" i="0" u="none" strike="noStrike" baseline="0" dirty="0"/>
              <a:t>Ofrece un </a:t>
            </a:r>
            <a:r>
              <a:rPr lang="es-ES" sz="1600" b="1" i="0" u="none" strike="noStrike" baseline="0" dirty="0">
                <a:solidFill>
                  <a:srgbClr val="00B050"/>
                </a:solidFill>
              </a:rPr>
              <a:t>bajo costo </a:t>
            </a:r>
            <a:r>
              <a:rPr lang="es-ES" sz="1600" b="0" i="0" u="none" strike="noStrike" baseline="0" dirty="0"/>
              <a:t>lo que permite un amplio despliegue de redes de control.</a:t>
            </a:r>
          </a:p>
          <a:p>
            <a:pPr algn="l"/>
            <a:r>
              <a:rPr lang="es-ES" sz="1600" b="1" i="0" u="none" strike="noStrike" baseline="0" dirty="0"/>
              <a:t>• </a:t>
            </a:r>
            <a:r>
              <a:rPr lang="es-ES" sz="1600" b="0" i="0" u="none" strike="noStrike" baseline="0" dirty="0"/>
              <a:t>Es de baja potencia, lo que permite una </a:t>
            </a:r>
            <a:r>
              <a:rPr lang="es-ES" sz="1600" b="1" i="0" u="none" strike="noStrike" baseline="0" dirty="0">
                <a:solidFill>
                  <a:srgbClr val="00B050"/>
                </a:solidFill>
              </a:rPr>
              <a:t>mayor duración de las baterías</a:t>
            </a:r>
            <a:r>
              <a:rPr lang="es-ES" sz="1600" b="0" i="0" u="none" strike="noStrike" baseline="0" dirty="0"/>
              <a:t>,</a:t>
            </a:r>
          </a:p>
          <a:p>
            <a:pPr algn="l"/>
            <a:r>
              <a:rPr lang="es-ES" sz="1600" b="0" i="0" u="none" strike="noStrike" baseline="0" dirty="0"/>
              <a:t>haciéndolas más pequeñas y generando una alta disponibilidad.</a:t>
            </a:r>
          </a:p>
          <a:p>
            <a:pPr algn="l"/>
            <a:r>
              <a:rPr lang="es-ES" sz="1600" b="1" i="0" u="none" strike="noStrike" baseline="0" dirty="0"/>
              <a:t>• </a:t>
            </a:r>
            <a:r>
              <a:rPr lang="es-ES" sz="1600" b="0" i="0" u="none" strike="noStrike" baseline="0" dirty="0"/>
              <a:t>Provee una </a:t>
            </a:r>
            <a:r>
              <a:rPr lang="es-ES" sz="1600" b="1" i="0" u="none" strike="noStrike" baseline="0" dirty="0">
                <a:solidFill>
                  <a:srgbClr val="00B050"/>
                </a:solidFill>
              </a:rPr>
              <a:t>conexión segura </a:t>
            </a:r>
            <a:r>
              <a:rPr lang="es-ES" sz="1600" b="0" i="0" u="none" strike="noStrike" baseline="0" dirty="0"/>
              <a:t>entre los dispositivos a través de la encriptación.</a:t>
            </a:r>
            <a:endParaRPr lang="es-AR" sz="1600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FD22EF92-976C-47E8-A857-B40A61D1C39B}"/>
              </a:ext>
            </a:extLst>
          </p:cNvPr>
          <p:cNvSpPr txBox="1"/>
          <p:nvPr/>
        </p:nvSpPr>
        <p:spPr>
          <a:xfrm>
            <a:off x="3615657" y="3685403"/>
            <a:ext cx="844590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s-ES" sz="1600" b="0" i="0" u="none" strike="noStrike" baseline="0" dirty="0"/>
              <a:t>Todas estas tecnologías usan frecuencias que pertenecen a las bandas</a:t>
            </a:r>
          </a:p>
          <a:p>
            <a:pPr algn="l"/>
            <a:r>
              <a:rPr lang="es-ES" sz="1600" b="0" i="0" u="none" strike="noStrike" baseline="0" dirty="0"/>
              <a:t>de radio para propósitos científicos, industriales y médicos, llamadas</a:t>
            </a:r>
          </a:p>
          <a:p>
            <a:pPr algn="l"/>
            <a:r>
              <a:rPr lang="es-ES" sz="1600" b="0" i="0" u="none" strike="noStrike" baseline="0" dirty="0"/>
              <a:t>frecuencias ISM. Tienen en común la característica de ser de uso libre.</a:t>
            </a:r>
          </a:p>
          <a:p>
            <a:pPr algn="l"/>
            <a:r>
              <a:rPr lang="es-ES" sz="1600" b="0" i="0" u="none" strike="noStrike" baseline="0" dirty="0"/>
              <a:t>Propósito: Distinguir los estándares de comunicación de enlaces</a:t>
            </a:r>
          </a:p>
          <a:p>
            <a:pPr algn="l"/>
            <a:r>
              <a:rPr lang="es-AR" sz="1600" b="0" i="0" u="none" strike="noStrike" baseline="0" dirty="0"/>
              <a:t>inalámbricos para redes de área personal.</a:t>
            </a:r>
            <a:endParaRPr lang="es-AR" sz="1600" dirty="0"/>
          </a:p>
        </p:txBody>
      </p:sp>
      <p:sp>
        <p:nvSpPr>
          <p:cNvPr id="12" name="Diagrama de flujo: conector 36">
            <a:extLst>
              <a:ext uri="{FF2B5EF4-FFF2-40B4-BE49-F238E27FC236}">
                <a16:creationId xmlns:a16="http://schemas.microsoft.com/office/drawing/2014/main" id="{FE730EFC-A4C8-464F-9332-D6526B8113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7062" y="414389"/>
            <a:ext cx="1315294" cy="1153492"/>
          </a:xfrm>
          <a:prstGeom prst="flowChartConnector">
            <a:avLst/>
          </a:prstGeom>
          <a:solidFill>
            <a:srgbClr val="404040"/>
          </a:solidFill>
          <a:ln w="12700">
            <a:solidFill>
              <a:srgbClr val="1F3763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ES" altLang="es-AR" sz="5400" b="1" dirty="0">
                <a:solidFill>
                  <a:srgbClr val="4AF6F0"/>
                </a:solidFill>
                <a:latin typeface="Calibri" panose="020F0502020204030204" pitchFamily="34" charset="0"/>
              </a:rPr>
              <a:t>4</a:t>
            </a:r>
            <a:r>
              <a:rPr lang="es-AR" altLang="es-AR" sz="5400" b="1" dirty="0">
                <a:solidFill>
                  <a:srgbClr val="4AF6F0"/>
                </a:solidFill>
                <a:latin typeface="Calibri" panose="020F0502020204030204" pitchFamily="34" charset="0"/>
              </a:rPr>
              <a:t>°</a:t>
            </a:r>
            <a:endParaRPr kumimoji="0" lang="es-AR" altLang="es-AR" sz="5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Imagen 12" descr="Imagen que contiene Diagrama&#10;&#10;Descripción generada automáticamente">
            <a:extLst>
              <a:ext uri="{FF2B5EF4-FFF2-40B4-BE49-F238E27FC236}">
                <a16:creationId xmlns:a16="http://schemas.microsoft.com/office/drawing/2014/main" id="{34DE64E8-00E3-4891-B0A1-3EB982349ED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395" y="1695269"/>
            <a:ext cx="2939646" cy="4118302"/>
          </a:xfrm>
          <a:prstGeom prst="rect">
            <a:avLst/>
          </a:prstGeom>
        </p:spPr>
      </p:pic>
      <p:pic>
        <p:nvPicPr>
          <p:cNvPr id="15" name="Imagen 14" descr="Imagen que contiene Forma&#10;&#10;Descripción generada automáticamente">
            <a:extLst>
              <a:ext uri="{FF2B5EF4-FFF2-40B4-BE49-F238E27FC236}">
                <a16:creationId xmlns:a16="http://schemas.microsoft.com/office/drawing/2014/main" id="{0BCCDF11-7A46-4013-AE3B-BF33D73AB2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9075" y="4655890"/>
            <a:ext cx="4618125" cy="194205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785095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4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" grpId="0"/>
      <p:bldP spid="9" grpId="0"/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nterfaz de usuario gráfica, Texto&#10;&#10;Descripción generada automáticamente">
            <a:extLst>
              <a:ext uri="{FF2B5EF4-FFF2-40B4-BE49-F238E27FC236}">
                <a16:creationId xmlns:a16="http://schemas.microsoft.com/office/drawing/2014/main" id="{A81AEA8C-23BA-4CD8-AEFE-87644979FC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3267531"/>
          </a:xfrm>
          <a:prstGeom prst="rect">
            <a:avLst/>
          </a:prstGeom>
        </p:spPr>
      </p:pic>
      <p:pic>
        <p:nvPicPr>
          <p:cNvPr id="5" name="Imagen 4" descr="Interfaz de usuario gráfica, Texto&#10;&#10;Descripción generada automáticamente">
            <a:extLst>
              <a:ext uri="{FF2B5EF4-FFF2-40B4-BE49-F238E27FC236}">
                <a16:creationId xmlns:a16="http://schemas.microsoft.com/office/drawing/2014/main" id="{DC665D70-3ABF-45C4-9AA2-567C55FD0D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941455"/>
            <a:ext cx="12192000" cy="1885827"/>
          </a:xfrm>
          <a:prstGeom prst="rect">
            <a:avLst/>
          </a:prstGeom>
        </p:spPr>
      </p:pic>
      <p:pic>
        <p:nvPicPr>
          <p:cNvPr id="7" name="Imagen 6" descr="Texto&#10;&#10;Descripción generada automáticamente">
            <a:extLst>
              <a:ext uri="{FF2B5EF4-FFF2-40B4-BE49-F238E27FC236}">
                <a16:creationId xmlns:a16="http://schemas.microsoft.com/office/drawing/2014/main" id="{2C7CED3D-1A59-4B00-85DC-8D8F096D54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67531"/>
            <a:ext cx="12192000" cy="1811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081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1048</TotalTime>
  <Words>511</Words>
  <Application>Microsoft Office PowerPoint</Application>
  <PresentationFormat>Panorámica</PresentationFormat>
  <Paragraphs>53</Paragraphs>
  <Slides>9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9</vt:i4>
      </vt:variant>
    </vt:vector>
  </HeadingPairs>
  <TitlesOfParts>
    <vt:vector size="16" baseType="lpstr">
      <vt:lpstr>Arial</vt:lpstr>
      <vt:lpstr>Calibri</vt:lpstr>
      <vt:lpstr>Calibri Light</vt:lpstr>
      <vt:lpstr>Gotham-Black</vt:lpstr>
      <vt:lpstr>Gotham-Bold</vt:lpstr>
      <vt:lpstr>Gotham-Book</vt:lpstr>
      <vt:lpstr>Tema de Office</vt:lpstr>
      <vt:lpstr>Presentación de PowerPoint</vt:lpstr>
      <vt:lpstr>REDES INALÁMBRICAS</vt:lpstr>
      <vt:lpstr>Presentación de PowerPoint</vt:lpstr>
      <vt:lpstr>Presentación de PowerPoint</vt:lpstr>
      <vt:lpstr>CONDICIONES DEL CANAL DE COMUNICACIÓN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Jorge Medina</dc:creator>
  <cp:lastModifiedBy>Jorge Medina</cp:lastModifiedBy>
  <cp:revision>52</cp:revision>
  <dcterms:created xsi:type="dcterms:W3CDTF">2021-02-20T16:58:35Z</dcterms:created>
  <dcterms:modified xsi:type="dcterms:W3CDTF">2021-02-27T17:28:54Z</dcterms:modified>
</cp:coreProperties>
</file>